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78" r:id="rId8"/>
    <p:sldId id="261" r:id="rId9"/>
    <p:sldId id="262" r:id="rId10"/>
    <p:sldId id="280" r:id="rId11"/>
    <p:sldId id="263" r:id="rId12"/>
    <p:sldId id="265" r:id="rId13"/>
    <p:sldId id="266" r:id="rId14"/>
    <p:sldId id="267" r:id="rId15"/>
    <p:sldId id="268" r:id="rId16"/>
    <p:sldId id="281" r:id="rId17"/>
    <p:sldId id="269" r:id="rId18"/>
    <p:sldId id="270" r:id="rId19"/>
    <p:sldId id="271" r:id="rId20"/>
    <p:sldId id="273" r:id="rId21"/>
    <p:sldId id="282" r:id="rId22"/>
    <p:sldId id="283" r:id="rId23"/>
    <p:sldId id="274" r:id="rId24"/>
    <p:sldId id="275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7A533-722D-47B8-A01D-4C571C79CC13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4A87C-FDFE-4E4E-9582-4AED3035F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Производство сталей.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6" descr="istor_vh_v_rin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628800"/>
            <a:ext cx="4038600" cy="2690717"/>
          </a:xfrm>
          <a:prstGeom prst="rect">
            <a:avLst/>
          </a:prstGeom>
        </p:spPr>
      </p:pic>
      <p:pic>
        <p:nvPicPr>
          <p:cNvPr id="3" name="Содержимое 4" descr="x400_images_1001586_ph05216_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556792"/>
            <a:ext cx="4038600" cy="3002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Возможны два способа производства стали в конвертерах: </a:t>
            </a:r>
            <a:r>
              <a:rPr lang="ru-RU" b="1" dirty="0" err="1" smtClean="0"/>
              <a:t>бессемеровс-кий</a:t>
            </a:r>
            <a:r>
              <a:rPr lang="ru-RU" dirty="0" smtClean="0"/>
              <a:t>  и </a:t>
            </a:r>
            <a:r>
              <a:rPr lang="ru-RU" b="1" dirty="0" smtClean="0"/>
              <a:t>томасовский</a:t>
            </a:r>
          </a:p>
          <a:p>
            <a:endParaRPr lang="ru-RU" b="1" dirty="0" smtClean="0"/>
          </a:p>
          <a:p>
            <a:r>
              <a:rPr lang="ru-RU" b="1" dirty="0" smtClean="0"/>
              <a:t>Бессемеровский способ</a:t>
            </a:r>
            <a:r>
              <a:rPr lang="ru-RU" dirty="0" smtClean="0"/>
              <a:t>. Бессемеровским способом происходит переработка кремнистых чугунов, которые дают кислый шлак. Находящийся в чугуне фосфор остается в полученной стали. </a:t>
            </a:r>
            <a:br>
              <a:rPr lang="ru-RU" dirty="0" smtClean="0"/>
            </a:br>
            <a:r>
              <a:rPr lang="ru-RU" dirty="0" smtClean="0"/>
              <a:t>Бессемеровский процесс осуществляется в три этапа. Сначала происходит окисление кремния, марганца и железа. Этот этап длится до 6 минут. В его основе – образование шлаков при повышении температуры до 1750 градусов. После того, как из чугуна выгорит кремний и марганец, наступает второй этап – окисление углерода и сгорание примесей. Последний этап связан с появлением дыма бурого цвета. Это говорит о том, что весь кремний выгорел.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Томасовский способ.</a:t>
            </a:r>
            <a:r>
              <a:rPr lang="ru-RU" dirty="0" smtClean="0"/>
              <a:t> Отличие этого процесса состоит в том, что в конвертер перед началом работы вводят известь. При этом шлак переводится в окись фосфора. Данный способ позволяет увеличить количество содержащегося фосфора в выплавляемой стали. </a:t>
            </a:r>
            <a:br>
              <a:rPr lang="ru-RU" dirty="0" smtClean="0"/>
            </a:br>
            <a:r>
              <a:rPr lang="ru-RU" dirty="0" smtClean="0"/>
              <a:t>Благодаря обогащению дутья кислородом, можно добиться более быстрого </a:t>
            </a:r>
            <a:r>
              <a:rPr lang="ru-RU" dirty="0" err="1" smtClean="0"/>
              <a:t>выплавления</a:t>
            </a:r>
            <a:r>
              <a:rPr lang="ru-RU" dirty="0" smtClean="0"/>
              <a:t> стали, имеющей высокое качество.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/>
              <a:t>Преимуществом</a:t>
            </a:r>
            <a:r>
              <a:rPr lang="ru-RU" dirty="0"/>
              <a:t> конверторных способов производства стали является </a:t>
            </a:r>
            <a:r>
              <a:rPr lang="ru-RU" dirty="0" smtClean="0"/>
              <a:t> незначительный </a:t>
            </a:r>
            <a:r>
              <a:rPr lang="ru-RU" dirty="0"/>
              <a:t>расход топлива и небольшой расход других видов энергии на единицу получаемого металла, а также высокая производительность на одного рабочего и единицу производственной площади. Строительство конверторных цехов обходится намного дешевле мартеновских. Продолжительность получения стали в конверторе исчисляется минутами, а </a:t>
            </a:r>
            <a:r>
              <a:rPr lang="ru-RU" dirty="0" smtClean="0"/>
              <a:t>в мартеновских </a:t>
            </a:r>
            <a:r>
              <a:rPr lang="ru-RU" dirty="0"/>
              <a:t>и электрических печах часами.</a:t>
            </a:r>
          </a:p>
          <a:p>
            <a:pPr marL="0" indent="0">
              <a:buNone/>
            </a:pPr>
            <a:r>
              <a:rPr lang="ru-RU" b="1" dirty="0"/>
              <a:t>Недостатком </a:t>
            </a:r>
            <a:r>
              <a:rPr lang="ru-RU" dirty="0"/>
              <a:t>конверторных способов получения стали является </a:t>
            </a:r>
            <a:r>
              <a:rPr lang="ru-RU" dirty="0" smtClean="0"/>
              <a:t>ограниченность их </a:t>
            </a:r>
            <a:r>
              <a:rPr lang="ru-RU" dirty="0"/>
              <a:t>применения (в основном для получения только углеродистой и некоторых низколегированных сортов стали) и трудность получения стали точно заданной марки. Качество аналогичных сортов стали, полученных в мартеновских печах и конверторах, работающих только на техническом кислороде, близко, но сталь, полученная в конверторах, продуваемых воздухом, обладает пониженными механическими свойствами из-за растворенного в ней азота. В конверторах происходит наибольший угар металла (6—9%), и выход годного продукта пока не превышает 90%.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3. Получение </a:t>
            </a:r>
            <a:r>
              <a:rPr lang="ru-RU" sz="2400" dirty="0"/>
              <a:t>стали в </a:t>
            </a:r>
            <a:r>
              <a:rPr lang="ru-RU" sz="2400" dirty="0" smtClean="0"/>
              <a:t>электропечах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Для получения стали электрометаллургическим процессом наиболее широко </a:t>
            </a:r>
            <a:r>
              <a:rPr lang="ru-RU" dirty="0" smtClean="0"/>
              <a:t>применяют </a:t>
            </a:r>
            <a:r>
              <a:rPr lang="ru-RU" b="1" dirty="0"/>
              <a:t>дуговые электропечи</a:t>
            </a:r>
            <a:r>
              <a:rPr lang="ru-RU" dirty="0"/>
              <a:t> прямого прогрева, в которых источником тепла является </a:t>
            </a:r>
            <a:r>
              <a:rPr lang="ru-RU" dirty="0" err="1"/>
              <a:t>электродуга</a:t>
            </a:r>
            <a:r>
              <a:rPr lang="ru-RU" dirty="0"/>
              <a:t>, образующаяся между вертикально установленными угольными электродами и загружаемой в печь металлической шихтой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Процесс получения стали в электропечах включает два периода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В первый период плавки (после расплавления шихты) происходит окисление марганца, кремния, углерода и фосфора за счет кислорода железной руды. В состав шихты вводится также известь, поэтому образующиеся сильноосновные шлаки удерживают почти весь фосфор. </a:t>
            </a:r>
            <a:endParaRPr lang="ru-RU" dirty="0" smtClean="0"/>
          </a:p>
          <a:p>
            <a:endParaRPr lang="ru-RU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/>
              <a:t>Во </a:t>
            </a:r>
            <a:r>
              <a:rPr lang="ru-RU" dirty="0"/>
              <a:t>втором периоде происходит </a:t>
            </a:r>
            <a:r>
              <a:rPr lang="ru-RU" dirty="0" err="1"/>
              <a:t>раскисление</a:t>
            </a:r>
            <a:r>
              <a:rPr lang="ru-RU" dirty="0"/>
              <a:t> стали и очищение ее от </a:t>
            </a:r>
            <a:r>
              <a:rPr lang="ru-RU" dirty="0" err="1" smtClean="0"/>
              <a:t>неметал-лических</a:t>
            </a:r>
            <a:r>
              <a:rPr lang="ru-RU" dirty="0" smtClean="0"/>
              <a:t> </a:t>
            </a:r>
            <a:r>
              <a:rPr lang="ru-RU" dirty="0"/>
              <a:t>включений и серы. Для окончательного </a:t>
            </a:r>
            <a:r>
              <a:rPr lang="ru-RU" dirty="0" err="1"/>
              <a:t>раскисления</a:t>
            </a:r>
            <a:r>
              <a:rPr lang="ru-RU" dirty="0"/>
              <a:t> стали в печь вводят ферросилиций и алюминий. При получении легированных сталей в этот период в расплавленный металл вводят легирующие добавки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7693"/>
            <a:ext cx="8640960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ru-RU" dirty="0" smtClean="0"/>
              <a:t> В электропечах получают стали точно заданного химического состава с незначительным содержанием серы, фосфора и кислорода. При получении </a:t>
            </a:r>
            <a:r>
              <a:rPr lang="ru-RU" dirty="0" err="1" smtClean="0"/>
              <a:t>легиро-ванных</a:t>
            </a:r>
            <a:r>
              <a:rPr lang="ru-RU" dirty="0" smtClean="0"/>
              <a:t> сталей почти не наблюдается потерь в шлак дорогих легирующих элементов. Существенными недостатками электрометаллургического процесса является низкая производительность и высокая себестоимость стали.</a:t>
            </a:r>
            <a:endParaRPr lang="ru-RU" dirty="0"/>
          </a:p>
          <a:p>
            <a:pPr algn="just"/>
            <a:r>
              <a:rPr lang="ru-RU" dirty="0" smtClean="0"/>
              <a:t>В последнее время получают сталь более экономичным и производительным </a:t>
            </a:r>
            <a:r>
              <a:rPr lang="ru-RU" dirty="0" err="1" smtClean="0"/>
              <a:t>дуп-лекс-процессом</a:t>
            </a:r>
            <a:r>
              <a:rPr lang="ru-RU" dirty="0" smtClean="0"/>
              <a:t>: жидкий чугун перерабатывают в сталь в конвертерах, а затем сталь в электропечах доводят до заданного химического состава.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Исходными</a:t>
            </a:r>
            <a:r>
              <a:rPr lang="ru-RU" b="1" dirty="0"/>
              <a:t> материалами</a:t>
            </a:r>
            <a:r>
              <a:rPr lang="ru-RU" dirty="0"/>
              <a:t> для плавки в электропечах являются стальной лом, </a:t>
            </a:r>
            <a:r>
              <a:rPr lang="ru-RU" dirty="0" err="1" smtClean="0"/>
              <a:t>желез-ная</a:t>
            </a:r>
            <a:r>
              <a:rPr lang="ru-RU" dirty="0" smtClean="0"/>
              <a:t> </a:t>
            </a:r>
            <a:r>
              <a:rPr lang="ru-RU" dirty="0"/>
              <a:t>руда, окалина. </a:t>
            </a:r>
            <a:r>
              <a:rPr lang="ru-RU" dirty="0" err="1"/>
              <a:t>Передельный</a:t>
            </a:r>
            <a:r>
              <a:rPr lang="ru-RU" dirty="0"/>
              <a:t> мартеновский чугун применяют только для сталей с высоким </a:t>
            </a:r>
            <a:r>
              <a:rPr lang="ru-RU" dirty="0" smtClean="0"/>
              <a:t>содержанием углерода</a:t>
            </a:r>
            <a:r>
              <a:rPr lang="ru-RU" dirty="0"/>
              <a:t>, но чаще заменяют </a:t>
            </a:r>
            <a:r>
              <a:rPr lang="ru-RU" dirty="0" smtClean="0"/>
              <a:t>электродным боем </a:t>
            </a:r>
            <a:r>
              <a:rPr lang="ru-RU" dirty="0"/>
              <a:t>или малосернистым коксом.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markmet.ru/files/%D0%A1%D1%85%D0%B5%D0%BC%D0%B0%20%D0%B4%D1%83%D0%B3%D0%BE%D0%B2%D1%8B%D1%85%20%D1%8D%D0%BB%D0%B5%D0%BA%D1%82%D1%80%D0%BE%D0%BF%D0%B5%D1%87%D0%B5%D0%B9%20%D1%81%20%D1%80%D0%B0%D0%B7%D0%BD%D1%8B%D0%BC%D0%B8%20%D1%81%D0%BF%D0%BE%D1%81%D0%BE%D0%B1%D0%B0%D0%BC%D0%B8%20%D0%BD%D0%B0%D0%B3%D1%80%D0%B5%D0%B2%D0%B0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296150" cy="50405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88640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Схема   дуговых   электропечей   с   разными   способами </a:t>
            </a:r>
            <a:r>
              <a:rPr lang="ru-RU" dirty="0" smtClean="0"/>
              <a:t>нагрева: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323528" y="5661248"/>
            <a:ext cx="8424936" cy="804862"/>
          </a:xfrm>
        </p:spPr>
        <p:txBody>
          <a:bodyPr/>
          <a:lstStyle/>
          <a:p>
            <a:r>
              <a:rPr lang="ru-RU" sz="1800" dirty="0" smtClean="0"/>
              <a:t>1- съемный свод печи; 2- </a:t>
            </a:r>
            <a:r>
              <a:rPr lang="ru-RU" sz="1800" dirty="0"/>
              <a:t>завалочное </a:t>
            </a:r>
            <a:r>
              <a:rPr lang="ru-RU" sz="1800" dirty="0" smtClean="0"/>
              <a:t>окно; 3- механизм </a:t>
            </a:r>
            <a:r>
              <a:rPr lang="ru-RU" sz="1800" dirty="0"/>
              <a:t>наклона </a:t>
            </a:r>
            <a:r>
              <a:rPr lang="ru-RU" sz="1800" dirty="0" smtClean="0"/>
              <a:t>печи; 4- желоб для</a:t>
            </a:r>
            <a:r>
              <a:rPr lang="ru-RU" sz="1800" dirty="0"/>
              <a:t> выпуска металла</a:t>
            </a:r>
            <a:r>
              <a:rPr lang="ru-RU" sz="1800" dirty="0" smtClean="0"/>
              <a:t>; 5- отверстие для</a:t>
            </a:r>
            <a:r>
              <a:rPr lang="ru-RU" sz="1800" dirty="0"/>
              <a:t> </a:t>
            </a:r>
            <a:r>
              <a:rPr lang="ru-RU" sz="1800" dirty="0" smtClean="0"/>
              <a:t>выпуска металла; 6- </a:t>
            </a:r>
            <a:r>
              <a:rPr lang="ru-RU" sz="1800" dirty="0"/>
              <a:t>электроды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27776" y="188640"/>
            <a:ext cx="2016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а) печи прямого действия; б) печи косвенного </a:t>
            </a:r>
            <a:r>
              <a:rPr lang="ru-RU" dirty="0" err="1" smtClean="0"/>
              <a:t>дей-ствия</a:t>
            </a:r>
            <a:r>
              <a:rPr lang="ru-RU" dirty="0" smtClean="0"/>
              <a:t>;  в) печи с закрытой дугой.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599384" y="836712"/>
            <a:ext cx="5544616" cy="639762"/>
          </a:xfrm>
        </p:spPr>
        <p:txBody>
          <a:bodyPr>
            <a:normAutofit/>
          </a:bodyPr>
          <a:lstStyle/>
          <a:p>
            <a:r>
              <a:rPr lang="ru-RU" dirty="0" smtClean="0"/>
              <a:t>Электропечь на ООО «ЮРМАШЗАВОД»</a:t>
            </a:r>
            <a:endParaRPr lang="ru-RU" dirty="0"/>
          </a:p>
        </p:txBody>
      </p:sp>
      <p:pic>
        <p:nvPicPr>
          <p:cNvPr id="5" name="Содержимое 4" descr="picture21529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275856" y="1484784"/>
            <a:ext cx="5679132" cy="3578631"/>
          </a:xfrm>
        </p:spPr>
      </p:pic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179512" y="1988840"/>
            <a:ext cx="4041775" cy="639762"/>
          </a:xfrm>
        </p:spPr>
        <p:txBody>
          <a:bodyPr>
            <a:normAutofit/>
          </a:bodyPr>
          <a:lstStyle/>
          <a:p>
            <a:r>
              <a:rPr lang="ru-RU" dirty="0" smtClean="0"/>
              <a:t>Электропечь на ОАО «ММК»</a:t>
            </a:r>
            <a:endParaRPr lang="ru-RU" dirty="0"/>
          </a:p>
        </p:txBody>
      </p:sp>
      <p:pic>
        <p:nvPicPr>
          <p:cNvPr id="6" name="Содержимое 5" descr="0f7c7d47a002edd5350dd9c9aeb55e7c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503092" cy="2592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</a:t>
            </a:r>
            <a:r>
              <a:rPr lang="ru-RU" dirty="0" smtClean="0"/>
              <a:t>уговые электропечи, различают </a:t>
            </a:r>
            <a:r>
              <a:rPr lang="ru-RU" b="1" dirty="0"/>
              <a:t>по способу нагрева</a:t>
            </a:r>
            <a:r>
              <a:rPr lang="ru-RU" dirty="0"/>
              <a:t>: печи прямого </a:t>
            </a:r>
            <a:r>
              <a:rPr lang="ru-RU" dirty="0" smtClean="0"/>
              <a:t>действия (а) печи </a:t>
            </a:r>
            <a:r>
              <a:rPr lang="ru-RU" dirty="0"/>
              <a:t>косвенного действия </a:t>
            </a:r>
            <a:r>
              <a:rPr lang="ru-RU" dirty="0" smtClean="0"/>
              <a:t>(б</a:t>
            </a:r>
            <a:r>
              <a:rPr lang="ru-RU" dirty="0"/>
              <a:t>) и печи с закрытой дугой </a:t>
            </a:r>
            <a:r>
              <a:rPr lang="ru-RU" dirty="0" smtClean="0"/>
              <a:t>(в</a:t>
            </a:r>
            <a:r>
              <a:rPr lang="ru-RU" dirty="0"/>
              <a:t>).</a:t>
            </a:r>
          </a:p>
          <a:p>
            <a:r>
              <a:rPr lang="ru-RU" dirty="0"/>
              <a:t>Печи прямого действия с вертикальным расположением электродов в настоящее время применяются только для выплавки стали и имеют емкость от 0,5 до 180 т.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4824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После </a:t>
            </a:r>
            <a:r>
              <a:rPr lang="ru-RU" dirty="0" smtClean="0"/>
              <a:t>загрузки печи </a:t>
            </a:r>
            <a:r>
              <a:rPr lang="ru-RU" dirty="0"/>
              <a:t>к электродам подводят ток. </a:t>
            </a:r>
            <a:r>
              <a:rPr lang="ru-RU" dirty="0" smtClean="0"/>
              <a:t>Благодаря </a:t>
            </a:r>
            <a:r>
              <a:rPr lang="ru-RU" dirty="0" err="1" smtClean="0"/>
              <a:t>высо</a:t>
            </a:r>
            <a:r>
              <a:rPr lang="ru-RU" dirty="0" smtClean="0"/>
              <a:t>- кой</a:t>
            </a:r>
            <a:r>
              <a:rPr lang="ru-RU" dirty="0"/>
              <a:t> температуре горения дуги (около </a:t>
            </a:r>
            <a:r>
              <a:rPr lang="ru-RU" dirty="0" smtClean="0"/>
              <a:t>3500°С) происходит </a:t>
            </a:r>
            <a:r>
              <a:rPr lang="ru-RU" dirty="0" err="1" smtClean="0"/>
              <a:t>бур-ное</a:t>
            </a:r>
            <a:r>
              <a:rPr lang="ru-RU" dirty="0"/>
              <a:t> </a:t>
            </a:r>
            <a:r>
              <a:rPr lang="ru-RU" dirty="0" smtClean="0"/>
              <a:t>плавление</a:t>
            </a:r>
            <a:r>
              <a:rPr lang="ru-RU" dirty="0"/>
              <a:t> шихты.</a:t>
            </a:r>
          </a:p>
          <a:p>
            <a:pPr algn="just"/>
            <a:r>
              <a:rPr lang="ru-RU" b="1" dirty="0"/>
              <a:t>В первом  периоде  плавки</a:t>
            </a:r>
            <a:r>
              <a:rPr lang="ru-RU" dirty="0"/>
              <a:t> примеси окисляются кислородом, находящимся в печи (главным образом </a:t>
            </a:r>
            <a:r>
              <a:rPr lang="ru-RU" dirty="0" smtClean="0"/>
              <a:t>кислородом железной </a:t>
            </a:r>
            <a:r>
              <a:rPr lang="ru-RU" dirty="0"/>
              <a:t>руды). Образующаяся закись железа растворяется в металле и вступает в соединение с кремнием, </a:t>
            </a:r>
            <a:r>
              <a:rPr lang="ru-RU" dirty="0" err="1" smtClean="0"/>
              <a:t>марган-цем</a:t>
            </a:r>
            <a:r>
              <a:rPr lang="ru-RU" dirty="0"/>
              <a:t>, фосфором и углеродом. Образующиеся SiO</a:t>
            </a:r>
            <a:r>
              <a:rPr lang="ru-RU" baseline="-25000" dirty="0"/>
              <a:t>2</a:t>
            </a:r>
            <a:r>
              <a:rPr lang="ru-RU" dirty="0"/>
              <a:t>, </a:t>
            </a:r>
            <a:r>
              <a:rPr lang="ru-RU" dirty="0" err="1"/>
              <a:t>MnO</a:t>
            </a:r>
            <a:r>
              <a:rPr lang="ru-RU" dirty="0"/>
              <a:t>, </a:t>
            </a:r>
            <a:r>
              <a:rPr lang="ru-RU" dirty="0" err="1"/>
              <a:t>FeO</a:t>
            </a:r>
            <a:r>
              <a:rPr lang="ru-RU" dirty="0"/>
              <a:t> и создают шлак.</a:t>
            </a:r>
          </a:p>
          <a:p>
            <a:pPr algn="just"/>
            <a:r>
              <a:rPr lang="ru-RU" b="1" dirty="0"/>
              <a:t>Во  втором  периоде</a:t>
            </a:r>
            <a:r>
              <a:rPr lang="ru-RU" dirty="0"/>
              <a:t> </a:t>
            </a:r>
            <a:r>
              <a:rPr lang="ru-RU" dirty="0" err="1"/>
              <a:t>электроплавки</a:t>
            </a:r>
            <a:r>
              <a:rPr lang="ru-RU" dirty="0"/>
              <a:t> происходит науглероживание металла, если количество углерода окажется ниже заданной нормы, </a:t>
            </a:r>
            <a:r>
              <a:rPr lang="ru-RU" dirty="0" smtClean="0"/>
              <a:t>затем </a:t>
            </a:r>
            <a:r>
              <a:rPr lang="ru-RU" dirty="0" err="1" smtClean="0"/>
              <a:t>раскисле-ние</a:t>
            </a:r>
            <a:r>
              <a:rPr lang="ru-RU" dirty="0"/>
              <a:t>  и  удаление серы.  </a:t>
            </a:r>
            <a:r>
              <a:rPr lang="ru-RU" dirty="0" err="1"/>
              <a:t>Раскислителем</a:t>
            </a:r>
            <a:r>
              <a:rPr lang="ru-RU" dirty="0"/>
              <a:t> служит карбид кальция СаС</a:t>
            </a:r>
            <a:r>
              <a:rPr lang="ru-RU" baseline="-25000" dirty="0"/>
              <a:t>2</a:t>
            </a:r>
            <a:r>
              <a:rPr lang="ru-RU" dirty="0"/>
              <a:t>.</a:t>
            </a:r>
          </a:p>
          <a:p>
            <a:r>
              <a:rPr lang="ru-RU" b="1" dirty="0"/>
              <a:t>В третьем  периоде</a:t>
            </a:r>
            <a:r>
              <a:rPr lang="ru-RU" dirty="0"/>
              <a:t> плавки производят доводку с целью получения легированных сталей: вводят феррохром, </a:t>
            </a:r>
            <a:r>
              <a:rPr lang="ru-RU" dirty="0" err="1"/>
              <a:t>ферротитан</a:t>
            </a:r>
            <a:r>
              <a:rPr lang="ru-RU" dirty="0"/>
              <a:t>, феррованадий и другие ферросплавы.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Получение стали в дуговых электрических печах имеет </a:t>
            </a:r>
            <a:r>
              <a:rPr lang="ru-RU" b="1" dirty="0"/>
              <a:t>неоспоримые преимущества</a:t>
            </a:r>
            <a:r>
              <a:rPr lang="ru-RU" dirty="0"/>
              <a:t>, важнейшими из которых являются очень высокое качество </a:t>
            </a:r>
            <a:r>
              <a:rPr lang="ru-RU" dirty="0" smtClean="0"/>
              <a:t>получаемой </a:t>
            </a:r>
            <a:r>
              <a:rPr lang="ru-RU" dirty="0"/>
              <a:t>стали, возможность выплавлять любые марки стали, включая </a:t>
            </a:r>
            <a:r>
              <a:rPr lang="ru-RU" dirty="0" smtClean="0"/>
              <a:t>высоколегированные</a:t>
            </a:r>
            <a:r>
              <a:rPr lang="ru-RU" dirty="0"/>
              <a:t>, тугоплавкие и жаропрочные. Плавка в электрических печах дает минимальный угар железа по сравнению с другими </a:t>
            </a:r>
            <a:r>
              <a:rPr lang="ru-RU" dirty="0" err="1" smtClean="0"/>
              <a:t>стале-плавильными</a:t>
            </a:r>
            <a:r>
              <a:rPr lang="ru-RU" dirty="0" smtClean="0"/>
              <a:t> </a:t>
            </a:r>
            <a:r>
              <a:rPr lang="ru-RU" dirty="0"/>
              <a:t>агрегатами и, что особенно важно, минимальное окисление дорогостоящих легирующих присадок благодаря нейтральной атмосфере в печи.</a:t>
            </a:r>
          </a:p>
          <a:p>
            <a:r>
              <a:rPr lang="ru-RU" dirty="0"/>
              <a:t>Следует отметить удобство регулирования температурного режима и легкость обслуживания этих печей</a:t>
            </a:r>
            <a:r>
              <a:rPr lang="ru-RU" dirty="0" smtClean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Недостатком</a:t>
            </a:r>
            <a:r>
              <a:rPr lang="ru-RU" dirty="0"/>
              <a:t> выплавки стали в дуговых электрических печах является </a:t>
            </a:r>
            <a:r>
              <a:rPr lang="ru-RU" dirty="0" err="1" smtClean="0"/>
              <a:t>потреб-ность</a:t>
            </a:r>
            <a:r>
              <a:rPr lang="ru-RU" dirty="0" smtClean="0"/>
              <a:t> </a:t>
            </a:r>
            <a:r>
              <a:rPr lang="ru-RU" dirty="0"/>
              <a:t>в большом количестве электроэнергии и высокая стоимость </a:t>
            </a:r>
            <a:r>
              <a:rPr lang="ru-RU" dirty="0" smtClean="0"/>
              <a:t>передела</a:t>
            </a:r>
            <a:r>
              <a:rPr lang="ru-RU" dirty="0"/>
              <a:t>, так как на 1 т стали при твердой закалке расходуют от 600 до 950 </a:t>
            </a:r>
            <a:r>
              <a:rPr lang="ru-RU" dirty="0" err="1"/>
              <a:t>кВт-ч</a:t>
            </a:r>
            <a:r>
              <a:rPr lang="ru-RU" dirty="0"/>
              <a:t> </a:t>
            </a:r>
            <a:r>
              <a:rPr lang="ru-RU" dirty="0" err="1" smtClean="0"/>
              <a:t>электро-энергии</a:t>
            </a:r>
            <a:r>
              <a:rPr lang="ru-RU" dirty="0"/>
              <a:t>. Поэтому дуговые электрические печи применяют главным образом для получения высоколегированных и других дорогих сортов стали, </a:t>
            </a:r>
            <a:r>
              <a:rPr lang="ru-RU" dirty="0" err="1" smtClean="0"/>
              <a:t>предназна-ченных</a:t>
            </a:r>
            <a:r>
              <a:rPr lang="ru-RU" dirty="0" smtClean="0"/>
              <a:t> </a:t>
            </a:r>
            <a:r>
              <a:rPr lang="ru-RU" dirty="0"/>
              <a:t>для ответственных изделий.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1054040"/>
            <a:ext cx="871543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4. Устройство и работа индукционных печей.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Индукционные печи отличаются от дуговых способом подвода энергии к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расплав-ленному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металлу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Индукционная печь примерно работает так же как обычный трансформатор: имеется первичная катушка, вокруг которой при пропускании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пере-менного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тока создается переменное магнитное поле. Магнитный поток наводит во вторичной печи переменный ток, под влиянием которого нагревается и расплавляется металл. Индукционные печи имеют емкость от 50 кг до 100 т и более.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В немагнитном каркасе имеются индуктор, и огнеупорный плавильный двигатель. Индуктор печи выполнен в виде катушки с определенным числом витков медной трубки, внутри которой циркулирует охлаждающая вода. Металл загружают в тигель, который является вторичной обмоткой. Переменный ток вырабатывается в машинных или ламповых генераторах. Подвод тока от генератора к индуктору осуществляется посредством гибкого кабеля или медных шин. Мощность и частота тока определяются емкостью плавильного тигля и состава шихты. Обычно в индукционных печах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исполь-зуется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ток частотой 500 – 2500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гц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. Крупные печи работают на меньших частотах. Мощность генератора выбирают из расчета 1,0 – 1,4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квт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/кг шихты.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323528" y="764704"/>
            <a:ext cx="8568952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Мартеновский способ.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Марте́новская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печь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марте́н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—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печь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переработки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передельного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чугуна и лома в сталь нужного химического состава и качества. Название произошло от фамилии французского инженера и металлурга Пьера Мартена, создавшего первую печь такого образца в 1864 году. В зависимости от состава огнеупорных материалов подины печи мартеновский способ выплавки стали может быть 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основным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(в составе огнеупора преобладают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MgO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кислым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(подина состоит из SiO</a:t>
            </a:r>
            <a:r>
              <a:rPr kumimoji="0" lang="ru-RU" sz="1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Выбор футеровки зависит от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предпо-лагаемого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состава шлака в процессе плавки.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Основной принцип действия 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 вдувание раскаленной смеси горючего газа и воздуха в печь с низким сводчатым потолком, отражающим жар вниз, на расплав. Нагревание воздуха происходит посредством продувания его через предварительно нагретый регенератор (специальная камера, в которой выложены каналы огнеупорным кирпичом). Нагрев регенератора до нужной температуры осуществляется очищенными горячими печными газами. Происходит попеременный процесс: сначала нагрев регенератора продувкой печных газов, затем продувка холодного воздуха.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orks.tarefer.ru/56/100050/pics/image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3929088" cy="392909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987824" y="1196752"/>
            <a:ext cx="2934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Схема индукционной печи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932040" y="2204864"/>
            <a:ext cx="35719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1 – каркас;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2 – подовая плита;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3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водоохлаждаемый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индуктор;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4 – изоляционный слой;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5 – тигель;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6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абсоцементная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плита;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7 – сливной носок;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8 – воротник;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9 – гибкий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токоподвод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10 – опорные брусья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Индукционная печь на </a:t>
            </a:r>
            <a:r>
              <a:rPr lang="ru-RU" sz="2400" dirty="0" err="1" smtClean="0"/>
              <a:t>Барнаульском</a:t>
            </a:r>
            <a:r>
              <a:rPr lang="ru-RU" sz="2400" dirty="0" smtClean="0"/>
              <a:t> Станкостроительном Заводе</a:t>
            </a:r>
            <a:endParaRPr lang="ru-RU" sz="2400" dirty="0"/>
          </a:p>
        </p:txBody>
      </p:sp>
      <p:pic>
        <p:nvPicPr>
          <p:cNvPr id="4" name="Содержимое 3" descr="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556792"/>
            <a:ext cx="8116593" cy="43422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Индукционная плавка имеет </a:t>
            </a:r>
            <a:r>
              <a:rPr lang="ru-RU" b="1" dirty="0" smtClean="0"/>
              <a:t>ряд преимуществ </a:t>
            </a:r>
            <a:r>
              <a:rPr lang="ru-RU" dirty="0" smtClean="0"/>
              <a:t>перед другими видами плавки:</a:t>
            </a: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 индукционных печах происходит перемешивание расплава за счёт </a:t>
            </a:r>
            <a:r>
              <a:rPr lang="ru-RU" dirty="0" err="1" smtClean="0"/>
              <a:t>электро-динамических</a:t>
            </a:r>
            <a:r>
              <a:rPr lang="ru-RU" dirty="0" smtClean="0"/>
              <a:t> сил, вызванных взаимодействием токов индуктора и садки печи. Благодаря этому при индукционной плавке расплав имеет равномерную </a:t>
            </a:r>
            <a:r>
              <a:rPr lang="ru-RU" dirty="0" err="1" smtClean="0"/>
              <a:t>темпе-ратуру</a:t>
            </a:r>
            <a:r>
              <a:rPr lang="ru-RU" dirty="0" smtClean="0"/>
              <a:t> и состав по всему объёму печи.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Индукционные печи обеспечивают ведение плавки в любом заданном </a:t>
            </a:r>
            <a:r>
              <a:rPr lang="ru-RU" dirty="0" err="1" smtClean="0"/>
              <a:t>темпе-ратурном</a:t>
            </a:r>
            <a:r>
              <a:rPr lang="ru-RU" dirty="0" smtClean="0"/>
              <a:t> режиме и обеспечивают высокую производительность.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Индукционная плавка характеризуется малым угаром металла.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В качестве шихты возможно использование стружки без предварительного брикетирования.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При индукционной плавке обеспечивается улучшение условий труда по сравнению с дуговыми печами.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97152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</a:rPr>
              <a:t>Индукционные печи применяют для выплавки высоколегированных сталей и сплавов особого назначения, имеющих низкое содержание углерода и кремния.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821537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</a:rPr>
              <a:t>5. Электроннолучевая плавка металлов. 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Для получения особо чистых металлов и сплавов используют электроннолучевую плавку. Плавка основана на использовании кинетической энергии свободных электронов, получивших ускорение в электрическом поле высокого напряжения. На металл направляется поток электронов, в результате чего он нагревается и плавится. </a:t>
            </a:r>
          </a:p>
          <a:p>
            <a:pPr algn="just"/>
            <a:endParaRPr lang="ru-RU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Электроннолучевая плавка имеет </a:t>
            </a: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ряд преимуществ</a:t>
            </a: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: </a:t>
            </a:r>
          </a:p>
          <a:p>
            <a:pPr algn="just"/>
            <a:endParaRPr lang="ru-RU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электронные лучи позволяют получить высокую плотность энергии нагрева, регулировать скорость плавки в больших пределах, исключить загрязнение расплава материалом тигля и применять шихту в любом виде.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cs typeface="Times New Roman" pitchFamily="18" charset="0"/>
              </a:rPr>
              <a:t>Перегрев расплавленного металла в сочетании с малыми скоростями плавки и глубоким вакуумом создают эффективные условия для очистки металла от различных примесей. 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хема электронно-лучевой печи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4857784" cy="484619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14612" y="571480"/>
            <a:ext cx="443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Схема электронно-лучевой печи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57818" y="1500174"/>
            <a:ext cx="35004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– электронная пушка; </a:t>
            </a:r>
          </a:p>
          <a:p>
            <a:r>
              <a:rPr lang="ru-RU" dirty="0" smtClean="0"/>
              <a:t>2 – электронный пучок; </a:t>
            </a:r>
          </a:p>
          <a:p>
            <a:r>
              <a:rPr lang="ru-RU" dirty="0" smtClean="0"/>
              <a:t>3 – плавильная камера; </a:t>
            </a:r>
          </a:p>
          <a:p>
            <a:r>
              <a:rPr lang="ru-RU" dirty="0" smtClean="0"/>
              <a:t>4 – расплавляемый образец; </a:t>
            </a:r>
          </a:p>
          <a:p>
            <a:r>
              <a:rPr lang="ru-RU" dirty="0" smtClean="0"/>
              <a:t>5 – выплавляемый слиток; </a:t>
            </a:r>
          </a:p>
          <a:p>
            <a:r>
              <a:rPr lang="ru-RU" dirty="0" smtClean="0"/>
              <a:t>6 – охлаждаемый водой медный катализатор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Благодаря магнитному фокусированию и быстрому сканированию на высоких частотах электронный луч может эффективно направляться на объекты </a:t>
            </a:r>
            <a:r>
              <a:rPr lang="ru-RU" dirty="0" err="1" smtClean="0"/>
              <a:t>различ-ной</a:t>
            </a:r>
            <a:r>
              <a:rPr lang="ru-RU" dirty="0" smtClean="0"/>
              <a:t> формы и поэтому является самым гибким источником нагрева в </a:t>
            </a:r>
            <a:r>
              <a:rPr lang="ru-RU" dirty="0" err="1" smtClean="0"/>
              <a:t>техноло-гиях</a:t>
            </a:r>
            <a:r>
              <a:rPr lang="ru-RU" dirty="0" smtClean="0"/>
              <a:t> переплава. </a:t>
            </a:r>
          </a:p>
          <a:p>
            <a:pPr algn="just"/>
            <a:r>
              <a:rPr lang="ru-RU" dirty="0" smtClean="0"/>
              <a:t>Электронный луч создает на объекте  обычной плотности удельную энергию в 100 кВт/см</a:t>
            </a:r>
            <a:r>
              <a:rPr lang="ru-RU" baseline="30000" dirty="0" smtClean="0"/>
              <a:t>2</a:t>
            </a:r>
            <a:r>
              <a:rPr lang="ru-RU" dirty="0" smtClean="0"/>
              <a:t>. В зависимости от материала выход по передаче мощности </a:t>
            </a:r>
            <a:r>
              <a:rPr lang="ru-RU" dirty="0" err="1" smtClean="0"/>
              <a:t>состав-ляет</a:t>
            </a:r>
            <a:r>
              <a:rPr lang="ru-RU" dirty="0" smtClean="0"/>
              <a:t> от 50 до 80 %. Поскольку при электронно-лучевой плавке нагревается только поверхность, образуется только мелкий слой расплавленного металла при допустимых скоростях плавки, что положительно влияет на структуру слитка относительно пористости, ликваций и т.д. Из-за того, что расплавленный металл находится в вакууме уровня от 1 до 0,001 Па происходит отличная дегазация расплавленного материала. Металлические и неметаллические включения с давлением испарения выше, чем у основного материала </a:t>
            </a:r>
            <a:r>
              <a:rPr lang="ru-RU" dirty="0" err="1" smtClean="0"/>
              <a:t>изби-рательно</a:t>
            </a:r>
            <a:r>
              <a:rPr lang="ru-RU" dirty="0" smtClean="0"/>
              <a:t> испаряются, что позволяет получить слиток желаемой степени чистоты. В других случаях это может привести к потере желаемых легирующих элементов, количество которых должно рассчитываться.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604867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Мартеновский способ также зависит от состава шихты, используемой при плавке. Различают такие </a:t>
            </a:r>
            <a:r>
              <a:rPr lang="ru-RU" b="1" dirty="0" smtClean="0"/>
              <a:t>разновидности мартеновского способа выплавки стали</a:t>
            </a:r>
            <a:r>
              <a:rPr lang="ru-RU" dirty="0" smtClean="0"/>
              <a:t>:</a:t>
            </a:r>
          </a:p>
          <a:p>
            <a:pPr algn="just">
              <a:buNone/>
            </a:pPr>
            <a:r>
              <a:rPr lang="ru-RU" dirty="0" smtClean="0"/>
              <a:t>   1) </a:t>
            </a:r>
            <a:r>
              <a:rPr lang="ru-RU" b="1" dirty="0" smtClean="0"/>
              <a:t>скрап-процесс</a:t>
            </a:r>
            <a:r>
              <a:rPr lang="ru-RU" dirty="0" smtClean="0"/>
              <a:t>, при котором шихта состоит из стального лома (скрапа) и 25—45 % чушкового </a:t>
            </a:r>
            <a:r>
              <a:rPr lang="ru-RU" dirty="0" err="1" smtClean="0"/>
              <a:t>передельного</a:t>
            </a:r>
            <a:r>
              <a:rPr lang="ru-RU" dirty="0" smtClean="0"/>
              <a:t> чугуна; процесс применяют на заводах, где нет доменных печей, но расположенных в промышленных центрах, где много металлолома</a:t>
            </a:r>
          </a:p>
          <a:p>
            <a:pPr algn="just">
              <a:buNone/>
            </a:pPr>
            <a:r>
              <a:rPr lang="ru-RU" dirty="0" smtClean="0"/>
              <a:t>   2) </a:t>
            </a:r>
            <a:r>
              <a:rPr lang="ru-RU" b="1" dirty="0" smtClean="0"/>
              <a:t>скрап-рудный</a:t>
            </a:r>
            <a:r>
              <a:rPr lang="ru-RU" dirty="0" smtClean="0"/>
              <a:t> процесс, при котором шихта состоит из жидкого чугуна (55—75 %), скрапа и железной руды; процесс применяют на металлургических заводах, имеющих доменные печи.</a:t>
            </a:r>
          </a:p>
          <a:p>
            <a:pPr marL="0" indent="0" algn="just">
              <a:buNone/>
            </a:pPr>
            <a:r>
              <a:rPr lang="ru-RU" dirty="0" smtClean="0"/>
              <a:t>Каковы </a:t>
            </a:r>
            <a:r>
              <a:rPr lang="ru-RU" dirty="0"/>
              <a:t>его </a:t>
            </a:r>
            <a:r>
              <a:rPr lang="ru-RU" b="1" dirty="0"/>
              <a:t>преимущества</a:t>
            </a:r>
            <a:r>
              <a:rPr lang="ru-RU" dirty="0"/>
              <a:t>? Производство стали в мартеновских печах </a:t>
            </a:r>
            <a:r>
              <a:rPr lang="ru-RU" dirty="0" smtClean="0"/>
              <a:t>подходит для </a:t>
            </a:r>
            <a:r>
              <a:rPr lang="ru-RU" dirty="0"/>
              <a:t>различных масштабов производства. К тому же, требования к исходному </a:t>
            </a:r>
            <a:r>
              <a:rPr lang="ru-RU" dirty="0" smtClean="0"/>
              <a:t>сырью </a:t>
            </a:r>
            <a:r>
              <a:rPr lang="ru-RU" dirty="0"/>
              <a:t>мене строгие, а качество получаемой стали – высокое. При </a:t>
            </a:r>
            <a:r>
              <a:rPr lang="ru-RU" dirty="0" smtClean="0"/>
              <a:t>этом </a:t>
            </a:r>
            <a:r>
              <a:rPr lang="ru-RU" dirty="0" err="1" smtClean="0"/>
              <a:t>управ-ление</a:t>
            </a:r>
            <a:r>
              <a:rPr lang="ru-RU" dirty="0" smtClean="0"/>
              <a:t> </a:t>
            </a:r>
            <a:r>
              <a:rPr lang="ru-RU" dirty="0"/>
              <a:t>ходом плавки не является </a:t>
            </a:r>
            <a:r>
              <a:rPr lang="ru-RU" dirty="0" smtClean="0"/>
              <a:t>сложным.</a:t>
            </a:r>
            <a:endParaRPr lang="ru-RU" dirty="0"/>
          </a:p>
          <a:p>
            <a:pPr marL="0" indent="0" algn="just">
              <a:buNone/>
            </a:pPr>
            <a:r>
              <a:rPr lang="ru-RU" b="1" dirty="0" smtClean="0"/>
              <a:t>Недостатком </a:t>
            </a:r>
            <a:r>
              <a:rPr lang="ru-RU" dirty="0"/>
              <a:t>мартеновского способа получения стали является большая </a:t>
            </a:r>
            <a:r>
              <a:rPr lang="ru-RU" dirty="0" err="1" smtClean="0"/>
              <a:t>продол-жительность</a:t>
            </a:r>
            <a:r>
              <a:rPr lang="ru-RU" dirty="0" smtClean="0"/>
              <a:t> </a:t>
            </a:r>
            <a:r>
              <a:rPr lang="ru-RU" dirty="0"/>
              <a:t>плавки, превышающая несколько часов, и большой расход </a:t>
            </a:r>
            <a:r>
              <a:rPr lang="ru-RU" dirty="0" smtClean="0"/>
              <a:t>топлива</a:t>
            </a:r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настоящее время мартеновский способ производства стали </a:t>
            </a:r>
            <a:r>
              <a:rPr lang="ru-RU" dirty="0" smtClean="0"/>
              <a:t>практически вытеснен </a:t>
            </a:r>
            <a:r>
              <a:rPr lang="ru-RU" dirty="0"/>
              <a:t>гораздо более </a:t>
            </a:r>
            <a:r>
              <a:rPr lang="ru-RU" dirty="0" smtClean="0"/>
              <a:t>эффективным </a:t>
            </a:r>
            <a:r>
              <a:rPr lang="ru-RU" dirty="0" err="1" smtClean="0"/>
              <a:t>кислородноконвертерным</a:t>
            </a:r>
            <a:r>
              <a:rPr lang="ru-RU" dirty="0" smtClean="0"/>
              <a:t> </a:t>
            </a:r>
            <a:r>
              <a:rPr lang="ru-RU" dirty="0" err="1" smtClean="0"/>
              <a:t>спо</a:t>
            </a:r>
            <a:r>
              <a:rPr lang="ru-RU" dirty="0" smtClean="0"/>
              <a:t>- </a:t>
            </a:r>
            <a:r>
              <a:rPr lang="ru-RU" dirty="0" err="1" smtClean="0"/>
              <a:t>собом</a:t>
            </a:r>
            <a:r>
              <a:rPr lang="ru-RU" dirty="0"/>
              <a:t> (около 63 % мирового производства), а также </a:t>
            </a:r>
            <a:r>
              <a:rPr lang="ru-RU" dirty="0" err="1" smtClean="0"/>
              <a:t>электроплавкой</a:t>
            </a:r>
            <a:r>
              <a:rPr lang="ru-RU" dirty="0" smtClean="0"/>
              <a:t>   (более </a:t>
            </a:r>
            <a:r>
              <a:rPr lang="ru-RU" dirty="0"/>
              <a:t>30 %). Начиная с 1970-х годов новые мартеновские печи в мире более не строятся. По результатам 2008 года на мартеновский способ производства приходится 2,2 % мировой выплавки стали. Так, объем выпуска мартеновской стали в СССР/России упал с 52 % в 1990 до 22 % в 2003 году и 16,5 % в 2008 году. Наибольший удельный вес выплавки стали мартеновским способом в </a:t>
            </a:r>
            <a:r>
              <a:rPr lang="ru-RU" dirty="0" smtClean="0"/>
              <a:t>  мире </a:t>
            </a:r>
            <a:r>
              <a:rPr lang="ru-RU" dirty="0"/>
              <a:t>по результатам 2008 года наблюдался на Украине (свыше 40 </a:t>
            </a:r>
            <a:r>
              <a:rPr lang="ru-RU" dirty="0" smtClean="0"/>
              <a:t>%).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260648"/>
            <a:ext cx="6923112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работы Мартена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5013177"/>
            <a:ext cx="8229600" cy="6480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A</a:t>
            </a:r>
            <a:r>
              <a:rPr lang="ru-RU" dirty="0"/>
              <a:t>. Вдувание газо-воздушной смеси B. Теплообменник (нагрев) C. Жидкий чугун D. Горн E. Теплообменник (охлаждение) F. Выхлоп сгоревших газов</a:t>
            </a:r>
          </a:p>
        </p:txBody>
      </p:sp>
      <p:pic>
        <p:nvPicPr>
          <p:cNvPr id="2" name="Picture 2" descr="Файл:Open-hear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80728"/>
            <a:ext cx="4591050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813690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Мартеновский процесс можно разделить на </a:t>
            </a:r>
            <a:r>
              <a:rPr lang="ru-RU" sz="2000" b="1" dirty="0" smtClean="0"/>
              <a:t>периоды</a:t>
            </a:r>
            <a:r>
              <a:rPr lang="ru-RU" dirty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Заправка </a:t>
            </a:r>
            <a:r>
              <a:rPr lang="ru-RU" b="1" dirty="0"/>
              <a:t>печи</a:t>
            </a:r>
            <a:r>
              <a:rPr lang="ru-RU" dirty="0"/>
              <a:t>. На этом этапе поддерживается рабочее состояние всех элементов процесса, а именно: забрасываются огнеупорные материалы, такие как дробленый доломит и магнезитовый порошок. При этом подина осматривается надлежащим образом после выпуска шлака и металла из печи. В случае необходимости, исправляются неполадки.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Завалка и прогрев шихты</a:t>
            </a:r>
            <a:r>
              <a:rPr lang="ru-RU" dirty="0"/>
              <a:t>. Завалка шихты осуществляется специальной завалочной машиной. Осуществляется подача твердых шихтовых веществ к печи. Прежде чем залить жидкий чугун, печь тщательно прогревается в течение 1,5 часов.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Заливка жидкого и твердого чугуна</a:t>
            </a:r>
            <a:r>
              <a:rPr lang="ru-RU" dirty="0"/>
              <a:t>. На этом этапе заливается чугун в течение 20 – 60 минут.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Плавление чугуна</a:t>
            </a:r>
            <a:r>
              <a:rPr lang="ru-RU" dirty="0"/>
              <a:t>. Для плавления чугуна осуществляется подача в мартеновскую печь топлива и продувка кислородом. Этот процесс сопровождается появлением шлаков в результате окисления. Для того, чтобы шлаки не препятствовали передаче тепла к металлу, часть их удаляется из печи. Для этого спускают шлаковую чашу.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Доводка</a:t>
            </a:r>
            <a:r>
              <a:rPr lang="ru-RU" dirty="0" smtClean="0"/>
              <a:t>. Суть этапа доводки состоит в том, чтобы довести полученную сталь до нужного химического состава. Для этого, металл необходимо нагреть до определенной температуры и до температуры кипения. В этот момент происходит окисление углерода в металле, скорость которого регулируется при помощи внедрения в ванну различных флюсов. </a:t>
            </a:r>
            <a:br>
              <a:rPr lang="ru-RU" dirty="0" smtClean="0"/>
            </a:br>
            <a:r>
              <a:rPr lang="ru-RU" b="1" dirty="0" smtClean="0"/>
              <a:t>Кипение</a:t>
            </a:r>
            <a:r>
              <a:rPr lang="ru-RU" dirty="0" smtClean="0"/>
              <a:t>. Кипение может проходить двумя способами. В первом случае во время кипения в ванну с металлом добавляют различные флюсы. Второй вариант – чистое кипение, то есть окисление углерода протекает без добавления дополнительных элементов. Именно в момент чистого кипения сталь приобретает необходимые химические свойства. Процесс кипения длится от 1 до 2,5 часов. </a:t>
            </a:r>
            <a:br>
              <a:rPr lang="ru-RU" dirty="0" smtClean="0"/>
            </a:br>
            <a:r>
              <a:rPr lang="ru-RU" b="1" dirty="0" err="1" smtClean="0"/>
              <a:t>Раскисление</a:t>
            </a:r>
            <a:r>
              <a:rPr lang="ru-RU" b="1" dirty="0" smtClean="0"/>
              <a:t> и легирование</a:t>
            </a:r>
            <a:r>
              <a:rPr lang="ru-RU" dirty="0" smtClean="0"/>
              <a:t>. На этом заключительном этапе происходит регулировка количества содержащегося в стали кислорода, и внедрение легирующих веществ. Добавление тех или иных веществ зависит от марки выплавляемой стали. </a:t>
            </a:r>
            <a:br>
              <a:rPr lang="ru-RU" dirty="0" smtClean="0"/>
            </a:br>
            <a:r>
              <a:rPr lang="ru-RU" b="1" dirty="0" smtClean="0"/>
              <a:t>Выпуск металла из </a:t>
            </a:r>
            <a:r>
              <a:rPr lang="ru-RU" b="1" dirty="0" err="1" smtClean="0"/>
              <a:t>печи</a:t>
            </a:r>
            <a:r>
              <a:rPr lang="ru-RU" dirty="0" err="1" smtClean="0"/>
              <a:t>.Выпуск</a:t>
            </a:r>
            <a:r>
              <a:rPr lang="ru-RU" dirty="0" smtClean="0"/>
              <a:t> металла из печи осуществляется через отверстие, которое пробивается в задней стенке сосуда при помощи струи кислорода. Процесс этот длится максимум 20 минут.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Мартеновская печь на ММК</a:t>
            </a:r>
            <a:endParaRPr lang="ru-RU" dirty="0"/>
          </a:p>
        </p:txBody>
      </p:sp>
      <p:pic>
        <p:nvPicPr>
          <p:cNvPr id="6" name="Содержимое 5" descr="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378905"/>
            <a:ext cx="6624736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6120680"/>
          </a:xfrm>
        </p:spPr>
        <p:txBody>
          <a:bodyPr>
            <a:noAutofit/>
          </a:bodyPr>
          <a:lstStyle/>
          <a:p>
            <a:pPr algn="l"/>
            <a:r>
              <a:rPr lang="ru-RU" sz="2400" dirty="0"/>
              <a:t>2</a:t>
            </a:r>
            <a:r>
              <a:rPr lang="ru-RU" sz="2400" dirty="0" smtClean="0"/>
              <a:t>.  Конверторный способ.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 </a:t>
            </a:r>
            <a:r>
              <a:rPr lang="ru-RU" sz="1800" b="1" dirty="0"/>
              <a:t>Конвертерное производство</a:t>
            </a:r>
            <a:r>
              <a:rPr lang="ru-RU" sz="1800" dirty="0"/>
              <a:t> — получение стали в сталеплавильных агрегатах-конвертерах путём продувки жидкого чугуна воздухом или </a:t>
            </a:r>
            <a:r>
              <a:rPr lang="ru-RU" sz="1800" dirty="0" smtClean="0"/>
              <a:t>кислородом. </a:t>
            </a:r>
            <a:r>
              <a:rPr lang="ru-RU" sz="1800" dirty="0" err="1" smtClean="0"/>
              <a:t>Превра-щение</a:t>
            </a:r>
            <a:r>
              <a:rPr lang="ru-RU" sz="1800" dirty="0"/>
              <a:t> </a:t>
            </a:r>
            <a:r>
              <a:rPr lang="ru-RU" sz="1800" dirty="0" smtClean="0"/>
              <a:t>чугуна в</a:t>
            </a:r>
            <a:r>
              <a:rPr lang="ru-RU" sz="1800" dirty="0"/>
              <a:t> сталь происходит благодаря окислению кислородом содержащихся в чугуне примесей (кремния, марганца, углерода и др.) и последующему удалению их из расплава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Шихтовым </a:t>
            </a:r>
            <a:r>
              <a:rPr lang="ru-RU" sz="1800" dirty="0"/>
              <a:t>материалом для изготовления стали является жидкий чугун, стальной лом, железная руда, боксит и т.д. При этом содержание в чугуне таких веществ, как С, </a:t>
            </a:r>
            <a:r>
              <a:rPr lang="ru-RU" sz="1800" dirty="0" err="1"/>
              <a:t>Mn</a:t>
            </a:r>
            <a:r>
              <a:rPr lang="ru-RU" sz="1800" dirty="0"/>
              <a:t>, </a:t>
            </a:r>
            <a:r>
              <a:rPr lang="ru-RU" sz="1800" dirty="0" err="1"/>
              <a:t>Si</a:t>
            </a:r>
            <a:r>
              <a:rPr lang="ru-RU" sz="1800" dirty="0"/>
              <a:t>, и P должно составлять 3,7—4,4%, 0,7—1,1%, 0,4—0,8%, 0,03—0,08 и 0,03—0,08% соответственно. В извести должно содержаться не менее 90% </a:t>
            </a:r>
            <a:r>
              <a:rPr lang="ru-RU" sz="1800" dirty="0" err="1"/>
              <a:t>CaO</a:t>
            </a:r>
            <a:r>
              <a:rPr lang="ru-RU" sz="1800" dirty="0"/>
              <a:t>.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7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Плавление </a:t>
            </a:r>
            <a:r>
              <a:rPr lang="ru-RU" b="1" dirty="0"/>
              <a:t>чугуна и образование стали в конвертерных </a:t>
            </a:r>
            <a:r>
              <a:rPr lang="ru-RU" b="1" dirty="0" smtClean="0"/>
              <a:t>печах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ru-RU" dirty="0" smtClean="0"/>
          </a:p>
          <a:p>
            <a:endParaRPr lang="ru-RU" dirty="0"/>
          </a:p>
          <a:p>
            <a:pPr algn="just"/>
            <a:r>
              <a:rPr lang="ru-RU" dirty="0" smtClean="0"/>
              <a:t>Сначала </a:t>
            </a:r>
            <a:r>
              <a:rPr lang="ru-RU" dirty="0"/>
              <a:t>конвертер наполняют </a:t>
            </a:r>
            <a:r>
              <a:rPr lang="ru-RU" dirty="0" smtClean="0"/>
              <a:t>скрапом (А), </a:t>
            </a:r>
            <a:r>
              <a:rPr lang="ru-RU" dirty="0"/>
              <a:t>наклонив его при помощи завалочных машин. После этого в конвертер помещают жидкий </a:t>
            </a:r>
            <a:r>
              <a:rPr lang="ru-RU" dirty="0" smtClean="0"/>
              <a:t>чугун(Б), </a:t>
            </a:r>
            <a:r>
              <a:rPr lang="ru-RU" dirty="0"/>
              <a:t>нагретый до </a:t>
            </a:r>
            <a:r>
              <a:rPr lang="ru-RU" dirty="0" err="1" smtClean="0"/>
              <a:t>темпе-ратуры</a:t>
            </a:r>
            <a:r>
              <a:rPr lang="ru-RU" dirty="0" smtClean="0"/>
              <a:t> </a:t>
            </a:r>
            <a:r>
              <a:rPr lang="ru-RU" dirty="0"/>
              <a:t>1250-1400 градусов. Наполненный чугуном конвертер вновь устанавливают в вертикальное положение. </a:t>
            </a:r>
            <a:endParaRPr lang="ru-RU" dirty="0" smtClean="0"/>
          </a:p>
          <a:p>
            <a:pPr algn="just"/>
            <a:r>
              <a:rPr lang="ru-RU" dirty="0" smtClean="0"/>
              <a:t>На </a:t>
            </a:r>
            <a:r>
              <a:rPr lang="ru-RU" dirty="0"/>
              <a:t>следующем этапе происходит подача кислорода в конвертер при помощи кислородной </a:t>
            </a:r>
            <a:r>
              <a:rPr lang="ru-RU" dirty="0" smtClean="0"/>
              <a:t>фурмы(В). </a:t>
            </a:r>
            <a:r>
              <a:rPr lang="ru-RU" dirty="0"/>
              <a:t>Этот процесс называется продувкой. Параллельно с подачей кислорода, в конвертер помещают шлакообразующие материалы. Действие кислорода на металл связано с высоким давлением подачи. Именно за счет давления кислород проникает в металл. Взаимодействие чугуна и кислорода вызывает окисление примесей чугуна</a:t>
            </a:r>
            <a:r>
              <a:rPr lang="ru-RU" dirty="0" smtClean="0"/>
              <a:t>.</a:t>
            </a:r>
          </a:p>
          <a:p>
            <a:r>
              <a:rPr lang="ru-RU" i="1" dirty="0" smtClean="0"/>
              <a:t>Г </a:t>
            </a:r>
            <a:r>
              <a:rPr lang="ru-RU" i="1" dirty="0"/>
              <a:t>- </a:t>
            </a:r>
            <a:r>
              <a:rPr lang="ru-RU" dirty="0"/>
              <a:t>выпуск стали; </a:t>
            </a:r>
            <a:r>
              <a:rPr lang="ru-RU" i="1" dirty="0" smtClean="0"/>
              <a:t>Д </a:t>
            </a:r>
            <a:r>
              <a:rPr lang="ru-RU" i="1" dirty="0"/>
              <a:t>- </a:t>
            </a:r>
            <a:r>
              <a:rPr lang="ru-RU" dirty="0"/>
              <a:t>слив шлака.</a:t>
            </a:r>
            <a:endParaRPr lang="ru-RU" dirty="0" smtClean="0"/>
          </a:p>
          <a:p>
            <a:r>
              <a:rPr lang="ru-RU" dirty="0"/>
              <a:t>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Содержимое 3" descr="scheme_05s02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05064"/>
            <a:ext cx="7600950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1013</Words>
  <Application>Microsoft Office PowerPoint</Application>
  <PresentationFormat>Экран (4:3)</PresentationFormat>
  <Paragraphs>93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Тема Office</vt:lpstr>
      <vt:lpstr>Производство сталей.</vt:lpstr>
      <vt:lpstr>Презентация PowerPoint</vt:lpstr>
      <vt:lpstr>Презентация PowerPoint</vt:lpstr>
      <vt:lpstr>Схема работы Мартена</vt:lpstr>
      <vt:lpstr>Презентация PowerPoint</vt:lpstr>
      <vt:lpstr>Презентация PowerPoint</vt:lpstr>
      <vt:lpstr>Мартеновская печь на ММК</vt:lpstr>
      <vt:lpstr>2.  Конверторный способ.   Конвертерное производство — получение стали в сталеплавильных агрегатах-конвертерах путём продувки жидкого чугуна воздухом или кислородом. Превра-щение чугуна в сталь происходит благодаря окислению кислородом содержащихся в чугуне примесей (кремния, марганца, углерода и др.) и последующему удалению их из расплава.  Шихтовым материалом для изготовления стали является жидкий чугун, стальной лом, железная руда, боксит и т.д. При этом содержание в чугуне таких веществ, как С, Mn, Si, и P должно составлять 3,7—4,4%, 0,7—1,1%, 0,4—0,8%, 0,03—0,08 и 0,03—0,08% соответственно. В извести должно содержаться не менее 90% CaO. 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Индукционная печь на Барнаульском Станкостроительном Заводе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сталей.</dc:title>
  <dc:creator>Admin</dc:creator>
  <cp:lastModifiedBy>Пользователь</cp:lastModifiedBy>
  <cp:revision>61</cp:revision>
  <dcterms:created xsi:type="dcterms:W3CDTF">2011-12-21T05:29:09Z</dcterms:created>
  <dcterms:modified xsi:type="dcterms:W3CDTF">2021-02-12T13:06:58Z</dcterms:modified>
</cp:coreProperties>
</file>